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57" r:id="rId4"/>
    <p:sldId id="259" r:id="rId5"/>
    <p:sldId id="260" r:id="rId6"/>
    <p:sldId id="263" r:id="rId7"/>
    <p:sldId id="264" r:id="rId8"/>
    <p:sldId id="265" r:id="rId9"/>
    <p:sldId id="266" r:id="rId10"/>
    <p:sldId id="267" r:id="rId11"/>
    <p:sldId id="268" r:id="rId12"/>
    <p:sldId id="269" r:id="rId13"/>
    <p:sldId id="272" r:id="rId14"/>
    <p:sldId id="273"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B4C71EC6-210F-42DE-9C53-41977AD35B3D}" type="datetimeFigureOut">
              <a:rPr lang="ru-RU" smtClean="0"/>
              <a:t>23.02.2023</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B19B0651-EE4F-4900-A07F-96A6BFA9D0F0}" type="slidenum">
              <a:rPr lang="ru-RU" smtClean="0"/>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8" name="Объект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B4C71EC6-210F-42DE-9C53-41977AD35B3D}" type="datetimeFigureOut">
              <a:rPr lang="ru-RU" smtClean="0"/>
              <a:t>23.02.2023</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B19B0651-EE4F-4900-A07F-96A6BFA9D0F0}" type="slidenum">
              <a:rPr lang="ru-RU" smtClean="0"/>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23.02.2023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B4C71EC6-210F-42DE-9C53-41977AD35B3D}" type="datetimeFigureOut">
              <a:rPr lang="ru-RU" smtClean="0"/>
              <a:t>23.02.2023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23.02.2023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23.02.2023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23.02.2023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Объект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23.02.2023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B4C71EC6-210F-42DE-9C53-41977AD35B3D}" type="datetimeFigureOut">
              <a:rPr lang="ru-RU" smtClean="0"/>
              <a:t>23.02.2023</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19B0651-EE4F-4900-A07F-96A6BFA9D0F0}" type="slidenum">
              <a:rPr lang="ru-RU" smtClean="0"/>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a:latin typeface="Times New Roman" panose="02020603050405020304" pitchFamily="18" charset="0"/>
                <a:cs typeface="Times New Roman" panose="02020603050405020304" pitchFamily="18" charset="0"/>
              </a:rPr>
              <a:t>Возрастные особенности речевого развития детей</a:t>
            </a:r>
            <a:r>
              <a:rPr lang="ru-RU" dirty="0"/>
              <a:t/>
            </a:r>
            <a:br>
              <a:rPr lang="ru-RU" dirty="0"/>
            </a:b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152105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7.	Седьмой год жизни</a:t>
            </a:r>
          </a:p>
        </p:txBody>
      </p:sp>
      <p:sp>
        <p:nvSpPr>
          <p:cNvPr id="3" name="Объект 2"/>
          <p:cNvSpPr>
            <a:spLocks noGrp="1"/>
          </p:cNvSpPr>
          <p:nvPr>
            <p:ph sz="quarter" idx="1"/>
          </p:nvPr>
        </p:nvSpPr>
        <p:spPr/>
        <p:txBody>
          <a:bodyPr>
            <a:normAutofit/>
          </a:bodyPr>
          <a:lstStyle/>
          <a:p>
            <a:pPr algn="just"/>
            <a:r>
              <a:rPr lang="ru-RU" sz="2400" dirty="0">
                <a:latin typeface="Times New Roman" panose="02020603050405020304" pitchFamily="18" charset="0"/>
                <a:cs typeface="Times New Roman" panose="02020603050405020304" pitchFamily="18" charset="0"/>
              </a:rPr>
              <a:t>В количественном и качественном отношении словарь ребёнка достигает такого уровня, что он свободно сможет поддержать разговор почти на любую тему, доступную его возрасту. Начинают употреблять сложные слова (длинноногий), у детей складываются представления о многозначности слов (чистая рубашка, чистый воздух). Используют слова с переносным значением, быстро подбирает синонимы, антонимы.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3553" y="4221088"/>
            <a:ext cx="5626968" cy="2092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538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Выводы</a:t>
            </a:r>
          </a:p>
        </p:txBody>
      </p:sp>
      <p:sp>
        <p:nvSpPr>
          <p:cNvPr id="3" name="Объект 2"/>
          <p:cNvSpPr>
            <a:spLocks noGrp="1"/>
          </p:cNvSpPr>
          <p:nvPr>
            <p:ph sz="quarter" idx="1"/>
          </p:nvPr>
        </p:nvSpPr>
        <p:spPr/>
        <p:txBody>
          <a:bodyPr>
            <a:normAutofit/>
          </a:bodyPr>
          <a:lstStyle/>
          <a:p>
            <a:pPr algn="just"/>
            <a:r>
              <a:rPr lang="ru-RU" sz="2400" dirty="0">
                <a:latin typeface="Times New Roman" panose="02020603050405020304" pitchFamily="18" charset="0"/>
                <a:cs typeface="Times New Roman" panose="02020603050405020304" pitchFamily="18" charset="0"/>
              </a:rPr>
              <a:t>Таким образом, к моменту поступления ребёнка в школу он овладевает правильным звуковым оформлением слов, чётко и ясно их произносит, имеет определённый словарный запас, в основном грамматически правильную речь, строит различные по конструкции предложения, согласовывает слова в роде, числе, падеже; свободно пользуется монологической речью. </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294188"/>
            <a:ext cx="4389437" cy="173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7076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Полезные советы родителям</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fontScale="92500" lnSpcReduction="10000"/>
          </a:bodyPr>
          <a:lstStyle/>
          <a:p>
            <a:pPr algn="just"/>
            <a:r>
              <a:rPr lang="ru-RU" dirty="0">
                <a:latin typeface="Times New Roman" panose="02020603050405020304" pitchFamily="18" charset="0"/>
                <a:cs typeface="Times New Roman" panose="02020603050405020304" pitchFamily="18" charset="0"/>
              </a:rPr>
              <a:t>1.	Разговаривайте со своим ребенком во время всех видов деятельности, таких как приготовление еды, уборка, одевание-раздевание, игра, прогулка и т. д. Говорите о том, что вы делаете, видите, что делает ребенок, что делают другие люди и что видит ваш ребенок.</a:t>
            </a:r>
          </a:p>
          <a:p>
            <a:pPr algn="just"/>
            <a:r>
              <a:rPr lang="ru-RU" dirty="0">
                <a:latin typeface="Times New Roman" panose="02020603050405020304" pitchFamily="18" charset="0"/>
                <a:cs typeface="Times New Roman" panose="02020603050405020304" pitchFamily="18" charset="0"/>
              </a:rPr>
              <a:t>2.	Выдерживайте временную паузу, чтобы у ребенка была возможность говорить и отвечать на вопросы. Слушайте звуки и шумы. Спросите «Что это?» Это может быть лай собаки, шум ветра, мотор самолета и т. д.</a:t>
            </a:r>
          </a:p>
          <a:p>
            <a:pPr algn="just"/>
            <a:r>
              <a:rPr lang="ru-RU" dirty="0">
                <a:latin typeface="Times New Roman" panose="02020603050405020304" pitchFamily="18" charset="0"/>
                <a:cs typeface="Times New Roman" panose="02020603050405020304" pitchFamily="18" charset="0"/>
              </a:rPr>
              <a:t>3.	Задавайте открытые вопросы. Это будет стимулировать вашего ребенка использовать несколько слов для ответа. Например, говорите «Что он делает?" вместо «Он играет?»</a:t>
            </a:r>
          </a:p>
          <a:p>
            <a:endParaRPr lang="ru-RU" dirty="0"/>
          </a:p>
        </p:txBody>
      </p:sp>
    </p:spTree>
    <p:extLst>
      <p:ext uri="{BB962C8B-B14F-4D97-AF65-F5344CB8AC3E}">
        <p14:creationId xmlns:p14="http://schemas.microsoft.com/office/powerpoint/2010/main" val="2903630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Полезные советы родителям</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a:bodyPr>
          <a:lstStyle/>
          <a:p>
            <a:pPr algn="just"/>
            <a:r>
              <a:rPr lang="ru-RU" sz="2400" dirty="0" smtClean="0">
                <a:latin typeface="Times New Roman" panose="02020603050405020304" pitchFamily="18" charset="0"/>
                <a:cs typeface="Times New Roman" panose="02020603050405020304" pitchFamily="18" charset="0"/>
              </a:rPr>
              <a:t>4. Говорите</a:t>
            </a:r>
            <a:r>
              <a:rPr lang="ru-RU" sz="2400" dirty="0">
                <a:latin typeface="Times New Roman" panose="02020603050405020304" pitchFamily="18" charset="0"/>
                <a:cs typeface="Times New Roman" panose="02020603050405020304" pitchFamily="18" charset="0"/>
              </a:rPr>
              <a:t>, используя ПРАВИЛЬНО построенные фразы, предложения. Ваше предложение должно быть на 1-2 слова длиннее, чем у ребенка. Если ваш ребенок пока еще изъясняется только однословными предложениями, то ваша фраза должна состоять из 2 слов. </a:t>
            </a:r>
            <a:endParaRPr lang="ru-RU" sz="2400" dirty="0" smtClean="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5. </a:t>
            </a:r>
            <a:r>
              <a:rPr lang="ru-RU" sz="2400" dirty="0" smtClean="0">
                <a:latin typeface="Times New Roman" panose="02020603050405020304" pitchFamily="18" charset="0"/>
                <a:cs typeface="Times New Roman" panose="02020603050405020304" pitchFamily="18" charset="0"/>
              </a:rPr>
              <a:t>Продолжайте </a:t>
            </a:r>
            <a:r>
              <a:rPr lang="ru-RU" sz="2400" dirty="0">
                <a:latin typeface="Times New Roman" panose="02020603050405020304" pitchFamily="18" charset="0"/>
                <a:cs typeface="Times New Roman" panose="02020603050405020304" pitchFamily="18" charset="0"/>
              </a:rPr>
              <a:t>добавлять слова до тех пор, пока ребенок не узнает большинство предметов, окружающей жизни. Занимайтесь каждый день</a:t>
            </a:r>
            <a:r>
              <a:rPr lang="ru-RU" sz="2400" dirty="0" smtClean="0">
                <a:latin typeface="Times New Roman" panose="02020603050405020304" pitchFamily="18" charset="0"/>
                <a:cs typeface="Times New Roman" panose="02020603050405020304" pitchFamily="18" charset="0"/>
              </a:rPr>
              <a:t>.</a:t>
            </a:r>
          </a:p>
          <a:p>
            <a:pPr algn="just"/>
            <a:r>
              <a:rPr lang="ru-RU" sz="2400" dirty="0">
                <a:latin typeface="Times New Roman" panose="02020603050405020304" pitchFamily="18" charset="0"/>
                <a:cs typeface="Times New Roman" panose="02020603050405020304" pitchFamily="18" charset="0"/>
              </a:rPr>
              <a:t>6. </a:t>
            </a:r>
            <a:r>
              <a:rPr lang="ru-RU" sz="2400" dirty="0" smtClean="0">
                <a:latin typeface="Times New Roman" panose="02020603050405020304" pitchFamily="18" charset="0"/>
                <a:cs typeface="Times New Roman" panose="02020603050405020304" pitchFamily="18" charset="0"/>
              </a:rPr>
              <a:t>Расскажите </a:t>
            </a:r>
            <a:r>
              <a:rPr lang="ru-RU" sz="2400" dirty="0">
                <a:latin typeface="Times New Roman" panose="02020603050405020304" pitchFamily="18" charset="0"/>
                <a:cs typeface="Times New Roman" panose="02020603050405020304" pitchFamily="18" charset="0"/>
              </a:rPr>
              <a:t>короткий рассказ, историю. Затем помогите ребенку рассказать эту же историю Вам или кому-нибудь еще.</a:t>
            </a:r>
            <a:endParaRPr lang="ru-RU" sz="2400" dirty="0" smtClean="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065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Полезные советы родителям</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a:bodyPr>
          <a:lstStyle/>
          <a:p>
            <a:pPr algn="just"/>
            <a:r>
              <a:rPr lang="ru-RU" sz="2400" dirty="0" smtClean="0">
                <a:latin typeface="Times New Roman" panose="02020603050405020304" pitchFamily="18" charset="0"/>
                <a:cs typeface="Times New Roman" panose="02020603050405020304" pitchFamily="18" charset="0"/>
              </a:rPr>
              <a:t>7. Если </a:t>
            </a:r>
            <a:r>
              <a:rPr lang="ru-RU" sz="2400" dirty="0">
                <a:latin typeface="Times New Roman" panose="02020603050405020304" pitchFamily="18" charset="0"/>
                <a:cs typeface="Times New Roman" panose="02020603050405020304" pitchFamily="18" charset="0"/>
              </a:rPr>
              <a:t>ребенок называет только одно слово, начните учить его коротким фразам. Используйте слова, которые ваш ребенок знает. Добавьте цвет, размер, действие. Например, если ребенок говорит «мяч», последовательно научите его говорить «Большой мяч», «Танин мяч», «круглый мяч» и т.д. </a:t>
            </a:r>
          </a:p>
          <a:p>
            <a:pPr algn="just"/>
            <a:r>
              <a:rPr lang="ru-RU" sz="2400" dirty="0" smtClean="0">
                <a:latin typeface="Times New Roman" panose="02020603050405020304" pitchFamily="18" charset="0"/>
                <a:cs typeface="Times New Roman" panose="02020603050405020304" pitchFamily="18" charset="0"/>
              </a:rPr>
              <a:t>8. Большинство </a:t>
            </a:r>
            <a:r>
              <a:rPr lang="ru-RU" sz="2400" dirty="0">
                <a:latin typeface="Times New Roman" panose="02020603050405020304" pitchFamily="18" charset="0"/>
                <a:cs typeface="Times New Roman" panose="02020603050405020304" pitchFamily="18" charset="0"/>
              </a:rPr>
              <a:t>занятий проводите в игровой форме. Работа с ребенком должна активизировать речевое подражание, формировать элементы связной речи, развивать память и внимание. </a:t>
            </a:r>
          </a:p>
          <a:p>
            <a:pPr algn="just"/>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0765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r>
              <a:rPr lang="ru-RU" b="1" dirty="0" smtClean="0">
                <a:latin typeface="Times New Roman" panose="02020603050405020304" pitchFamily="18" charset="0"/>
                <a:cs typeface="Times New Roman" panose="02020603050405020304" pitchFamily="18" charset="0"/>
              </a:rPr>
              <a:t>Спасибо за внимание!</a:t>
            </a:r>
            <a:endParaRPr lang="ru-RU" b="1" dirty="0">
              <a:latin typeface="Times New Roman" panose="02020603050405020304" pitchFamily="18" charset="0"/>
              <a:cs typeface="Times New Roman" panose="02020603050405020304" pitchFamily="18" charset="0"/>
            </a:endParaRPr>
          </a:p>
        </p:txBody>
      </p:sp>
      <p:sp>
        <p:nvSpPr>
          <p:cNvPr id="5" name="Подзаголовок 4"/>
          <p:cNvSpPr>
            <a:spLocks noGrp="1"/>
          </p:cNvSpPr>
          <p:nvPr>
            <p:ph type="subTitle" idx="1"/>
          </p:nvPr>
        </p:nvSpPr>
        <p:spPr/>
        <p:txBody>
          <a:bodyPr/>
          <a:lstStyle/>
          <a:p>
            <a:endParaRPr lang="ru-RU"/>
          </a:p>
        </p:txBody>
      </p:sp>
    </p:spTree>
    <p:extLst>
      <p:ext uri="{BB962C8B-B14F-4D97-AF65-F5344CB8AC3E}">
        <p14:creationId xmlns:p14="http://schemas.microsoft.com/office/powerpoint/2010/main" val="878536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План</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a:bodyPr>
          <a:lstStyle/>
          <a:p>
            <a:pPr algn="just"/>
            <a:r>
              <a:rPr lang="ru-RU" sz="2400" dirty="0" smtClean="0">
                <a:latin typeface="Times New Roman" panose="02020603050405020304" pitchFamily="18" charset="0"/>
                <a:cs typeface="Times New Roman" panose="02020603050405020304" pitchFamily="18" charset="0"/>
              </a:rPr>
              <a:t>Что такое речь?</a:t>
            </a:r>
          </a:p>
          <a:p>
            <a:pPr algn="just"/>
            <a:r>
              <a:rPr lang="ru-RU" sz="2400" dirty="0" smtClean="0">
                <a:latin typeface="Times New Roman" panose="02020603050405020304" pitchFamily="18" charset="0"/>
                <a:cs typeface="Times New Roman" panose="02020603050405020304" pitchFamily="18" charset="0"/>
              </a:rPr>
              <a:t>Речевое </a:t>
            </a:r>
            <a:r>
              <a:rPr lang="ru-RU" sz="2400" dirty="0">
                <a:latin typeface="Times New Roman" panose="02020603050405020304" pitchFamily="18" charset="0"/>
                <a:cs typeface="Times New Roman" panose="02020603050405020304" pitchFamily="18" charset="0"/>
              </a:rPr>
              <a:t>развитие в каждый возрастной </a:t>
            </a:r>
            <a:r>
              <a:rPr lang="ru-RU" sz="2400" dirty="0" smtClean="0">
                <a:latin typeface="Times New Roman" panose="02020603050405020304" pitchFamily="18" charset="0"/>
                <a:cs typeface="Times New Roman" panose="02020603050405020304" pitchFamily="18" charset="0"/>
              </a:rPr>
              <a:t>период:</a:t>
            </a:r>
          </a:p>
          <a:p>
            <a:pPr marL="514350" indent="-514350" algn="just">
              <a:buFont typeface="+mj-lt"/>
              <a:buAutoNum type="arabicPeriod"/>
            </a:pPr>
            <a:r>
              <a:rPr lang="ru-RU" sz="2400" dirty="0" smtClean="0">
                <a:latin typeface="Times New Roman" panose="02020603050405020304" pitchFamily="18" charset="0"/>
                <a:cs typeface="Times New Roman" panose="02020603050405020304" pitchFamily="18" charset="0"/>
              </a:rPr>
              <a:t>Первый год жизни</a:t>
            </a:r>
          </a:p>
          <a:p>
            <a:pPr marL="514350" indent="-514350" algn="just">
              <a:buFont typeface="+mj-lt"/>
              <a:buAutoNum type="arabicPeriod"/>
            </a:pPr>
            <a:r>
              <a:rPr lang="ru-RU" sz="2400" dirty="0" smtClean="0">
                <a:latin typeface="Times New Roman" panose="02020603050405020304" pitchFamily="18" charset="0"/>
                <a:cs typeface="Times New Roman" panose="02020603050405020304" pitchFamily="18" charset="0"/>
              </a:rPr>
              <a:t>Второй год жизни</a:t>
            </a:r>
          </a:p>
          <a:p>
            <a:pPr marL="514350" indent="-514350" algn="just">
              <a:buFont typeface="+mj-lt"/>
              <a:buAutoNum type="arabicPeriod"/>
            </a:pPr>
            <a:r>
              <a:rPr lang="ru-RU" sz="2400" dirty="0" smtClean="0">
                <a:latin typeface="Times New Roman" panose="02020603050405020304" pitchFamily="18" charset="0"/>
                <a:cs typeface="Times New Roman" panose="02020603050405020304" pitchFamily="18" charset="0"/>
              </a:rPr>
              <a:t>Третий год жизни</a:t>
            </a:r>
          </a:p>
          <a:p>
            <a:pPr marL="514350" indent="-514350" algn="just">
              <a:buFont typeface="+mj-lt"/>
              <a:buAutoNum type="arabicPeriod"/>
            </a:pPr>
            <a:r>
              <a:rPr lang="ru-RU" sz="2400" dirty="0" smtClean="0">
                <a:latin typeface="Times New Roman" panose="02020603050405020304" pitchFamily="18" charset="0"/>
                <a:cs typeface="Times New Roman" panose="02020603050405020304" pitchFamily="18" charset="0"/>
              </a:rPr>
              <a:t>Четвертый год жизни</a:t>
            </a:r>
          </a:p>
          <a:p>
            <a:pPr marL="514350" indent="-514350" algn="just">
              <a:buFont typeface="+mj-lt"/>
              <a:buAutoNum type="arabicPeriod"/>
            </a:pPr>
            <a:r>
              <a:rPr lang="ru-RU" sz="2400" dirty="0" smtClean="0">
                <a:latin typeface="Times New Roman" panose="02020603050405020304" pitchFamily="18" charset="0"/>
                <a:cs typeface="Times New Roman" panose="02020603050405020304" pitchFamily="18" charset="0"/>
              </a:rPr>
              <a:t>Пятый год жизни</a:t>
            </a:r>
          </a:p>
          <a:p>
            <a:pPr marL="514350" indent="-514350" algn="just">
              <a:buFont typeface="+mj-lt"/>
              <a:buAutoNum type="arabicPeriod"/>
            </a:pPr>
            <a:r>
              <a:rPr lang="ru-RU" sz="2400" dirty="0" smtClean="0">
                <a:latin typeface="Times New Roman" panose="02020603050405020304" pitchFamily="18" charset="0"/>
                <a:cs typeface="Times New Roman" panose="02020603050405020304" pitchFamily="18" charset="0"/>
              </a:rPr>
              <a:t>Шестой год жизни</a:t>
            </a:r>
          </a:p>
          <a:p>
            <a:pPr marL="514350" indent="-514350" algn="just">
              <a:buFont typeface="+mj-lt"/>
              <a:buAutoNum type="arabicPeriod"/>
            </a:pPr>
            <a:r>
              <a:rPr lang="ru-RU" sz="2400" dirty="0" smtClean="0">
                <a:latin typeface="Times New Roman" panose="02020603050405020304" pitchFamily="18" charset="0"/>
                <a:cs typeface="Times New Roman" panose="02020603050405020304" pitchFamily="18" charset="0"/>
              </a:rPr>
              <a:t>Седьмой год жизни</a:t>
            </a:r>
          </a:p>
          <a:p>
            <a:pPr algn="just"/>
            <a:r>
              <a:rPr lang="ru-RU" sz="2400" dirty="0" smtClean="0">
                <a:latin typeface="Times New Roman" panose="02020603050405020304" pitchFamily="18" charset="0"/>
                <a:cs typeface="Times New Roman" panose="02020603050405020304" pitchFamily="18" charset="0"/>
              </a:rPr>
              <a:t>Выводы</a:t>
            </a:r>
          </a:p>
          <a:p>
            <a:pPr algn="just"/>
            <a:r>
              <a:rPr lang="ru-RU" sz="2400" dirty="0" smtClean="0">
                <a:latin typeface="Times New Roman" panose="02020603050405020304" pitchFamily="18" charset="0"/>
                <a:cs typeface="Times New Roman" panose="02020603050405020304" pitchFamily="18" charset="0"/>
              </a:rPr>
              <a:t>Полезные советы родителям</a:t>
            </a:r>
            <a:endParaRPr lang="ru-RU" sz="2400" dirty="0" smtClean="0">
              <a:latin typeface="Times New Roman" panose="02020603050405020304" pitchFamily="18" charset="0"/>
              <a:cs typeface="Times New Roman" panose="02020603050405020304" pitchFamily="18" charset="0"/>
            </a:endParaRPr>
          </a:p>
          <a:p>
            <a:pPr marL="514350" indent="-514350" algn="just">
              <a:buFont typeface="+mj-lt"/>
              <a:buAutoNum type="arabicPeriod"/>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1815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pPr algn="ctr"/>
            <a:r>
              <a:rPr lang="ru-RU" smtClean="0">
                <a:latin typeface="Times New Roman" panose="02020603050405020304" pitchFamily="18" charset="0"/>
                <a:cs typeface="Times New Roman" panose="02020603050405020304" pitchFamily="18" charset="0"/>
              </a:rPr>
              <a:t>Что такое речь?</a:t>
            </a:r>
            <a:endParaRPr lang="ru-RU"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sz="quarter" idx="1"/>
          </p:nvPr>
        </p:nvSpPr>
        <p:spPr/>
        <p:txBody>
          <a:bodyPr>
            <a:normAutofit/>
          </a:bodyPr>
          <a:lstStyle/>
          <a:p>
            <a:pPr algn="just"/>
            <a:r>
              <a:rPr lang="ru-RU" sz="2400" b="1" dirty="0">
                <a:latin typeface="Times New Roman" panose="02020603050405020304" pitchFamily="18" charset="0"/>
                <a:cs typeface="Times New Roman" panose="02020603050405020304" pitchFamily="18" charset="0"/>
              </a:rPr>
              <a:t>Речь</a:t>
            </a:r>
            <a:r>
              <a:rPr lang="ru-RU" sz="2400" dirty="0">
                <a:latin typeface="Times New Roman" panose="02020603050405020304" pitchFamily="18" charset="0"/>
                <a:cs typeface="Times New Roman" panose="02020603050405020304" pitchFamily="18" charset="0"/>
              </a:rPr>
              <a:t> – это процесс общения людей с помощью языка. Для того чтобы уметь говорить и понимать чужую речь, необходимо знать язык и уметь им пользоваться.</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564904"/>
            <a:ext cx="6822975" cy="3584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083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1.	Первый год жизни</a:t>
            </a:r>
          </a:p>
        </p:txBody>
      </p:sp>
      <p:sp>
        <p:nvSpPr>
          <p:cNvPr id="3" name="Объект 2"/>
          <p:cNvSpPr>
            <a:spLocks noGrp="1"/>
          </p:cNvSpPr>
          <p:nvPr>
            <p:ph sz="quarter" idx="1"/>
          </p:nvPr>
        </p:nvSpPr>
        <p:spPr/>
        <p:txBody>
          <a:bodyPr/>
          <a:lstStyle/>
          <a:p>
            <a:pPr algn="just"/>
            <a:r>
              <a:rPr lang="ru-RU" sz="2400" dirty="0">
                <a:latin typeface="Times New Roman" panose="02020603050405020304" pitchFamily="18" charset="0"/>
                <a:cs typeface="Times New Roman" panose="02020603050405020304" pitchFamily="18" charset="0"/>
              </a:rPr>
              <a:t>В этот период у младенца развивается зрительное и слуховое сосредоточение (он прислушивается к звукам речи, отыскивает и сосредотачивает своё внимание на источнике звука, на лице говорящего, развивается понимание речи). Общение ребёнка и взрослого происходит на эмоциональной основе.</a:t>
            </a:r>
            <a:r>
              <a:rPr lang="ru-RU" dirty="0">
                <a:latin typeface="Times New Roman" panose="02020603050405020304" pitchFamily="18" charset="0"/>
                <a:cs typeface="Times New Roman" panose="02020603050405020304" pitchFamily="18" charset="0"/>
              </a:rPr>
              <a:t> </a:t>
            </a:r>
          </a:p>
        </p:txBody>
      </p:sp>
      <p:pic>
        <p:nvPicPr>
          <p:cNvPr id="3077" name="Picture 5"/>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bwMode="auto">
          <a:xfrm>
            <a:off x="2051720" y="3469388"/>
            <a:ext cx="4968552" cy="2786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561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2.	Второй год жизни. </a:t>
            </a:r>
          </a:p>
        </p:txBody>
      </p:sp>
      <p:sp>
        <p:nvSpPr>
          <p:cNvPr id="3" name="Объект 2"/>
          <p:cNvSpPr>
            <a:spLocks noGrp="1"/>
          </p:cNvSpPr>
          <p:nvPr>
            <p:ph sz="quarter" idx="1"/>
          </p:nvPr>
        </p:nvSpPr>
        <p:spPr>
          <a:xfrm>
            <a:off x="457200" y="1219200"/>
            <a:ext cx="6347048" cy="4937760"/>
          </a:xfrm>
        </p:spPr>
        <p:txBody>
          <a:bodyPr>
            <a:normAutofit/>
          </a:bodyPr>
          <a:lstStyle/>
          <a:p>
            <a:pPr algn="just"/>
            <a:r>
              <a:rPr lang="ru-RU" sz="2400" dirty="0">
                <a:latin typeface="Times New Roman" panose="02020603050405020304" pitchFamily="18" charset="0"/>
                <a:cs typeface="Times New Roman" panose="02020603050405020304" pitchFamily="18" charset="0"/>
              </a:rPr>
              <a:t>Дети понимают обозначаемые на простых сюжетных картинках действия и предметы. Малыши понимают значение пространственных предлогов (положи на стол, сядь на диван). Они могут выполнять просьбы взрослых, состоящие из двух частей. </a:t>
            </a: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340768"/>
            <a:ext cx="2273300" cy="4938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3587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3.	Третий год жизни</a:t>
            </a:r>
          </a:p>
        </p:txBody>
      </p:sp>
      <p:sp>
        <p:nvSpPr>
          <p:cNvPr id="3" name="Объект 2"/>
          <p:cNvSpPr>
            <a:spLocks noGrp="1"/>
          </p:cNvSpPr>
          <p:nvPr>
            <p:ph sz="quarter" idx="1"/>
          </p:nvPr>
        </p:nvSpPr>
        <p:spPr/>
        <p:txBody>
          <a:bodyPr>
            <a:normAutofit/>
          </a:bodyPr>
          <a:lstStyle/>
          <a:p>
            <a:pPr lvl="0" algn="just"/>
            <a:r>
              <a:rPr lang="ru-RU" sz="2400" dirty="0">
                <a:latin typeface="Times New Roman" panose="02020603050405020304" pitchFamily="18" charset="0"/>
                <a:cs typeface="Times New Roman" panose="02020603050405020304" pitchFamily="18" charset="0"/>
              </a:rPr>
              <a:t>Неправильное произношение: сокращения («</a:t>
            </a:r>
            <a:r>
              <a:rPr lang="ru-RU" sz="2400" dirty="0" err="1">
                <a:latin typeface="Times New Roman" panose="02020603050405020304" pitchFamily="18" charset="0"/>
                <a:cs typeface="Times New Roman" panose="02020603050405020304" pitchFamily="18" charset="0"/>
              </a:rPr>
              <a:t>сипед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атобиль</a:t>
            </a:r>
            <a:r>
              <a:rPr lang="ru-RU" sz="2400" dirty="0">
                <a:latin typeface="Times New Roman" panose="02020603050405020304" pitchFamily="18" charset="0"/>
                <a:cs typeface="Times New Roman" panose="02020603050405020304" pitchFamily="18" charset="0"/>
              </a:rPr>
              <a:t>»), перестановки в слове слогов, звуков, пропуски («</a:t>
            </a:r>
            <a:r>
              <a:rPr lang="ru-RU" sz="2400" dirty="0" err="1">
                <a:latin typeface="Times New Roman" panose="02020603050405020304" pitchFamily="18" charset="0"/>
                <a:cs typeface="Times New Roman" panose="02020603050405020304" pitchFamily="18" charset="0"/>
              </a:rPr>
              <a:t>певрый</a:t>
            </a:r>
            <a:r>
              <a:rPr lang="ru-RU" sz="2400" dirty="0">
                <a:latin typeface="Times New Roman" panose="02020603050405020304" pitchFamily="18" charset="0"/>
                <a:cs typeface="Times New Roman" panose="02020603050405020304" pitchFamily="18" charset="0"/>
              </a:rPr>
              <a:t>», «босой»- большой).</a:t>
            </a:r>
          </a:p>
          <a:p>
            <a:pPr algn="just"/>
            <a:r>
              <a:rPr lang="ru-RU" sz="2400" dirty="0">
                <a:latin typeface="Times New Roman" panose="02020603050405020304" pitchFamily="18" charset="0"/>
                <a:cs typeface="Times New Roman" panose="02020603050405020304" pitchFamily="18" charset="0"/>
              </a:rPr>
              <a:t>Звукопроизношение – смягчение свистящих и шипящих согласных, искажения, пропуски («абака», «</a:t>
            </a:r>
            <a:r>
              <a:rPr lang="ru-RU" sz="2400" dirty="0" err="1">
                <a:latin typeface="Times New Roman" panose="02020603050405020304" pitchFamily="18" charset="0"/>
                <a:cs typeface="Times New Roman" panose="02020603050405020304" pitchFamily="18" charset="0"/>
              </a:rPr>
              <a:t>фобака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фапка</a:t>
            </a:r>
            <a:r>
              <a:rPr lang="ru-RU" sz="2400" dirty="0">
                <a:latin typeface="Times New Roman" panose="02020603050405020304" pitchFamily="18" charset="0"/>
                <a:cs typeface="Times New Roman" panose="02020603050405020304" pitchFamily="18" charset="0"/>
              </a:rPr>
              <a:t>», «сапка»). «Л», «Р» тоже пропускаются или искажаются («</a:t>
            </a:r>
            <a:r>
              <a:rPr lang="ru-RU" sz="2400" dirty="0" err="1">
                <a:latin typeface="Times New Roman" panose="02020603050405020304" pitchFamily="18" charset="0"/>
                <a:cs typeface="Times New Roman" panose="02020603050405020304" pitchFamily="18" charset="0"/>
              </a:rPr>
              <a:t>ука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лямпа</a:t>
            </a:r>
            <a:r>
              <a:rPr lang="ru-RU" sz="2400" dirty="0">
                <a:latin typeface="Times New Roman" panose="02020603050405020304" pitchFamily="18" charset="0"/>
                <a:cs typeface="Times New Roman" panose="02020603050405020304" pitchFamily="18" charset="0"/>
              </a:rPr>
              <a:t>»).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998266"/>
            <a:ext cx="8352928" cy="1926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36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4.	Четвертый год жизни</a:t>
            </a:r>
          </a:p>
        </p:txBody>
      </p:sp>
      <p:sp>
        <p:nvSpPr>
          <p:cNvPr id="3" name="Объект 2"/>
          <p:cNvSpPr>
            <a:spLocks noGrp="1"/>
          </p:cNvSpPr>
          <p:nvPr>
            <p:ph sz="quarter" idx="1"/>
          </p:nvPr>
        </p:nvSpPr>
        <p:spPr/>
        <p:txBody>
          <a:bodyPr>
            <a:normAutofit/>
          </a:bodyPr>
          <a:lstStyle/>
          <a:p>
            <a:pPr algn="just"/>
            <a:r>
              <a:rPr lang="ru-RU" sz="2400" dirty="0">
                <a:latin typeface="Times New Roman" panose="02020603050405020304" pitchFamily="18" charset="0"/>
                <a:cs typeface="Times New Roman" panose="02020603050405020304" pitchFamily="18" charset="0"/>
              </a:rPr>
              <a:t>Словарный запас – 1500-2000 слов. Появляются числительные, притяжательные местоимения (мой, папин). На вопросы отвечает более развёрнутыми фразами из 4 и более слов. Преобладают простые распространённые предложения, но появляются и сложные. Речь становится более связной и последовательной. </a:t>
            </a:r>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573016"/>
            <a:ext cx="6491064" cy="2596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3371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5.	Пятый год жизни</a:t>
            </a:r>
          </a:p>
        </p:txBody>
      </p:sp>
      <p:sp>
        <p:nvSpPr>
          <p:cNvPr id="3" name="Объект 2"/>
          <p:cNvSpPr>
            <a:spLocks noGrp="1"/>
          </p:cNvSpPr>
          <p:nvPr>
            <p:ph sz="quarter" idx="1"/>
          </p:nvPr>
        </p:nvSpPr>
        <p:spPr/>
        <p:txBody>
          <a:bodyPr/>
          <a:lstStyle/>
          <a:p>
            <a:pPr algn="just"/>
            <a:r>
              <a:rPr lang="ru-RU" sz="2400" dirty="0">
                <a:latin typeface="Times New Roman" panose="02020603050405020304" pitchFamily="18" charset="0"/>
                <a:cs typeface="Times New Roman" panose="02020603050405020304" pitchFamily="18" charset="0"/>
              </a:rPr>
              <a:t>Речь становится разнообразней, точнее и богаче по содержанию. Устойчивость внимания и речи возрастает, он способен до конца выслушивать ответы взрослых. Словарный запас до 2500-3000 слов. </a:t>
            </a:r>
          </a:p>
          <a:p>
            <a:pPr algn="just"/>
            <a:r>
              <a:rPr lang="ru-RU" sz="2400" dirty="0">
                <a:latin typeface="Times New Roman" panose="02020603050405020304" pitchFamily="18" charset="0"/>
                <a:cs typeface="Times New Roman" panose="02020603050405020304" pitchFamily="18" charset="0"/>
              </a:rPr>
              <a:t>Подражая взрослым, дети могут точно использовать средства выразительной речи: повышать и понижать тон голоса, выделять во фразах отдельные слова, выдерживать паузы, следить за громкостью речи.</a:t>
            </a:r>
          </a:p>
          <a:p>
            <a:pPr algn="just"/>
            <a:endParaRPr lang="ru-RU" dirty="0">
              <a:latin typeface="Times New Roman" panose="02020603050405020304" pitchFamily="18" charset="0"/>
              <a:cs typeface="Times New Roman" panose="02020603050405020304" pitchFamily="18" charset="0"/>
            </a:endParaRPr>
          </a:p>
        </p:txBody>
      </p:sp>
      <p:pic>
        <p:nvPicPr>
          <p:cNvPr id="92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9952" y="4352977"/>
            <a:ext cx="4762872" cy="1926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6987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6.	Шестой год жизни</a:t>
            </a:r>
          </a:p>
        </p:txBody>
      </p:sp>
      <p:sp>
        <p:nvSpPr>
          <p:cNvPr id="3" name="Объект 2"/>
          <p:cNvSpPr>
            <a:spLocks noGrp="1"/>
          </p:cNvSpPr>
          <p:nvPr>
            <p:ph sz="quarter" idx="1"/>
          </p:nvPr>
        </p:nvSpPr>
        <p:spPr/>
        <p:txBody>
          <a:bodyPr>
            <a:normAutofit/>
          </a:bodyPr>
          <a:lstStyle/>
          <a:p>
            <a:pPr algn="just"/>
            <a:r>
              <a:rPr lang="ru-RU" sz="2300" dirty="0">
                <a:latin typeface="Times New Roman" panose="02020603050405020304" pitchFamily="18" charset="0"/>
                <a:cs typeface="Times New Roman" panose="02020603050405020304" pitchFamily="18" charset="0"/>
              </a:rPr>
              <a:t>Ребёнок пользуется развёрнутой фразой, выделяет существенные признаки в предметах и явлениях, начинает устанавливать причинно-следственные связи, временные отношения. При описании предметов и явлений он делает попытки передавать своё эмоциональное отношение. Словарь увеличивается на 1000-1200 слов. </a:t>
            </a:r>
            <a:endParaRPr lang="ru-RU" sz="2300" dirty="0" smtClean="0">
              <a:latin typeface="Times New Roman" panose="02020603050405020304" pitchFamily="18" charset="0"/>
              <a:cs typeface="Times New Roman" panose="02020603050405020304" pitchFamily="18" charset="0"/>
            </a:endParaRPr>
          </a:p>
          <a:p>
            <a:pPr algn="just"/>
            <a:r>
              <a:rPr lang="ru-RU" sz="2300" dirty="0">
                <a:latin typeface="Times New Roman" panose="02020603050405020304" pitchFamily="18" charset="0"/>
                <a:cs typeface="Times New Roman" panose="02020603050405020304" pitchFamily="18" charset="0"/>
              </a:rPr>
              <a:t>Дети способны воспроизводить стихи с соблюдением интонационных средств (вопросительной, повествовательной), передавать свои чувства и эмоции.</a:t>
            </a:r>
          </a:p>
        </p:txBody>
      </p:sp>
      <p:pic>
        <p:nvPicPr>
          <p:cNvPr id="1024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2424" y="4509120"/>
            <a:ext cx="5410944" cy="1803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5847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41</TotalTime>
  <Words>695</Words>
  <Application>Microsoft Office PowerPoint</Application>
  <PresentationFormat>Экран (4:3)</PresentationFormat>
  <Paragraphs>46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Начальная</vt:lpstr>
      <vt:lpstr>Возрастные особенности речевого развития детей </vt:lpstr>
      <vt:lpstr>План</vt:lpstr>
      <vt:lpstr>Что такое речь?</vt:lpstr>
      <vt:lpstr>1. Первый год жизни</vt:lpstr>
      <vt:lpstr>2. Второй год жизни. </vt:lpstr>
      <vt:lpstr>3. Третий год жизни</vt:lpstr>
      <vt:lpstr>4. Четвертый год жизни</vt:lpstr>
      <vt:lpstr>5. Пятый год жизни</vt:lpstr>
      <vt:lpstr>6. Шестой год жизни</vt:lpstr>
      <vt:lpstr>7. Седьмой год жизни</vt:lpstr>
      <vt:lpstr>Выводы</vt:lpstr>
      <vt:lpstr>Полезные советы родителям</vt:lpstr>
      <vt:lpstr>Полезные советы родителям</vt:lpstr>
      <vt:lpstr>Полезные советы родителям</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Возрастные особенности речевого развития детей </dc:title>
  <cp:lastModifiedBy>Ильсия</cp:lastModifiedBy>
  <cp:revision>6</cp:revision>
  <dcterms:modified xsi:type="dcterms:W3CDTF">2023-02-23T06:43:55Z</dcterms:modified>
</cp:coreProperties>
</file>